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69" r:id="rId4"/>
    <p:sldId id="266" r:id="rId5"/>
    <p:sldId id="268" r:id="rId6"/>
    <p:sldId id="271" r:id="rId7"/>
    <p:sldId id="280" r:id="rId8"/>
    <p:sldId id="270" r:id="rId9"/>
    <p:sldId id="267" r:id="rId10"/>
    <p:sldId id="281" r:id="rId11"/>
    <p:sldId id="282" r:id="rId12"/>
    <p:sldId id="258" r:id="rId13"/>
    <p:sldId id="283" r:id="rId14"/>
    <p:sldId id="284" r:id="rId15"/>
    <p:sldId id="287" r:id="rId16"/>
    <p:sldId id="285" r:id="rId17"/>
    <p:sldId id="291" r:id="rId18"/>
    <p:sldId id="300" r:id="rId19"/>
    <p:sldId id="286" r:id="rId20"/>
    <p:sldId id="289" r:id="rId21"/>
    <p:sldId id="298" r:id="rId22"/>
    <p:sldId id="301" r:id="rId23"/>
    <p:sldId id="302" r:id="rId24"/>
    <p:sldId id="293" r:id="rId25"/>
    <p:sldId id="303" r:id="rId26"/>
    <p:sldId id="295" r:id="rId27"/>
    <p:sldId id="296" r:id="rId28"/>
    <p:sldId id="276" r:id="rId29"/>
    <p:sldId id="275" r:id="rId30"/>
    <p:sldId id="277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CBC6"/>
    <a:srgbClr val="874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9" autoAdjust="0"/>
    <p:restoredTop sz="79352" autoAdjust="0"/>
  </p:normalViewPr>
  <p:slideViewPr>
    <p:cSldViewPr>
      <p:cViewPr>
        <p:scale>
          <a:sx n="70" d="100"/>
          <a:sy n="70" d="100"/>
        </p:scale>
        <p:origin x="-117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BAAFF-36AD-4D4A-8A14-A3C5F890C1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FA4F3CC-E5FA-480F-807B-EE4FA20E1B0C}">
      <dgm:prSet phldrT="[Text]"/>
      <dgm:spPr/>
      <dgm:t>
        <a:bodyPr/>
        <a:lstStyle/>
        <a:p>
          <a:r>
            <a:rPr lang="en-US" dirty="0" smtClean="0"/>
            <a:t>MDP</a:t>
          </a:r>
          <a:endParaRPr lang="en-US" dirty="0"/>
        </a:p>
      </dgm:t>
    </dgm:pt>
    <dgm:pt modelId="{DCD94233-F3B7-4874-AB6F-6EE1E3B5458A}" type="parTrans" cxnId="{B391E20E-E5F7-4957-8CF3-9525A36385EF}">
      <dgm:prSet/>
      <dgm:spPr/>
      <dgm:t>
        <a:bodyPr/>
        <a:lstStyle/>
        <a:p>
          <a:endParaRPr lang="en-US"/>
        </a:p>
      </dgm:t>
    </dgm:pt>
    <dgm:pt modelId="{BC09B2B4-00C7-4216-8D87-EB0BDA9A3FE4}" type="sibTrans" cxnId="{B391E20E-E5F7-4957-8CF3-9525A36385EF}">
      <dgm:prSet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293A84D8-D3D0-4240-87BE-B95B809AE3B7}">
      <dgm:prSet phldrT="[Text]"/>
      <dgm:spPr/>
      <dgm:t>
        <a:bodyPr/>
        <a:lstStyle/>
        <a:p>
          <a:r>
            <a:rPr lang="en-US" dirty="0" smtClean="0"/>
            <a:t>NOD2</a:t>
          </a:r>
          <a:endParaRPr lang="en-US" dirty="0"/>
        </a:p>
      </dgm:t>
    </dgm:pt>
    <dgm:pt modelId="{37DE0A8C-3DC8-4DD2-86A5-72BB4ADF165E}" type="parTrans" cxnId="{A75CEE9F-972B-4693-9E3C-DF283E838F05}">
      <dgm:prSet/>
      <dgm:spPr/>
      <dgm:t>
        <a:bodyPr/>
        <a:lstStyle/>
        <a:p>
          <a:endParaRPr lang="en-US"/>
        </a:p>
      </dgm:t>
    </dgm:pt>
    <dgm:pt modelId="{CFF3FC31-E932-46D4-A72A-52877C8BE9B2}" type="sibTrans" cxnId="{A75CEE9F-972B-4693-9E3C-DF283E838F05}">
      <dgm:prSet/>
      <dgm:spPr/>
      <dgm:t>
        <a:bodyPr/>
        <a:lstStyle/>
        <a:p>
          <a:endParaRPr lang="en-US" dirty="0"/>
        </a:p>
      </dgm:t>
    </dgm:pt>
    <dgm:pt modelId="{0873D654-31FE-49BE-855C-8B90942AC4D2}">
      <dgm:prSet phldrT="[Text]"/>
      <dgm:spPr/>
      <dgm:t>
        <a:bodyPr/>
        <a:lstStyle/>
        <a:p>
          <a:r>
            <a:rPr lang="en-US" dirty="0" smtClean="0"/>
            <a:t>RIP2-kinase</a:t>
          </a:r>
          <a:endParaRPr lang="en-US" dirty="0"/>
        </a:p>
      </dgm:t>
    </dgm:pt>
    <dgm:pt modelId="{A2F6FE33-4520-468C-A516-75081BB8BE5C}" type="parTrans" cxnId="{01DDC437-B68F-4E09-BF28-3B668E6A09F0}">
      <dgm:prSet/>
      <dgm:spPr/>
      <dgm:t>
        <a:bodyPr/>
        <a:lstStyle/>
        <a:p>
          <a:endParaRPr lang="en-US"/>
        </a:p>
      </dgm:t>
    </dgm:pt>
    <dgm:pt modelId="{A54E79AD-7534-4B2F-9BEC-1566C796EACB}" type="sibTrans" cxnId="{01DDC437-B68F-4E09-BF28-3B668E6A09F0}">
      <dgm:prSet/>
      <dgm:spPr/>
      <dgm:t>
        <a:bodyPr/>
        <a:lstStyle/>
        <a:p>
          <a:endParaRPr lang="en-US" dirty="0"/>
        </a:p>
      </dgm:t>
    </dgm:pt>
    <dgm:pt modelId="{3CF8872B-4B98-4ADA-B547-44C3FC4A27F6}">
      <dgm:prSet phldrT="[Text]"/>
      <dgm:spPr/>
      <dgm:t>
        <a:bodyPr/>
        <a:lstStyle/>
        <a:p>
          <a:r>
            <a:rPr lang="en-US" dirty="0" smtClean="0"/>
            <a:t>NFkB</a:t>
          </a:r>
          <a:endParaRPr lang="en-US" dirty="0"/>
        </a:p>
      </dgm:t>
    </dgm:pt>
    <dgm:pt modelId="{7DBB34A8-19C2-4D3D-8B4C-971E35F85130}" type="parTrans" cxnId="{0308B820-A8A1-49C5-9695-0481D876FE64}">
      <dgm:prSet/>
      <dgm:spPr/>
      <dgm:t>
        <a:bodyPr/>
        <a:lstStyle/>
        <a:p>
          <a:endParaRPr lang="en-US"/>
        </a:p>
      </dgm:t>
    </dgm:pt>
    <dgm:pt modelId="{E31EE217-FC70-420E-80A9-1F371DDCD19D}" type="sibTrans" cxnId="{0308B820-A8A1-49C5-9695-0481D876FE6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57640768-4C49-47F6-A688-A82ADAFCB62A}">
      <dgm:prSet phldrT="[Text]"/>
      <dgm:spPr/>
      <dgm:t>
        <a:bodyPr/>
        <a:lstStyle/>
        <a:p>
          <a:r>
            <a:rPr lang="en-US" dirty="0" smtClean="0"/>
            <a:t>Immune response</a:t>
          </a:r>
          <a:endParaRPr lang="en-US" dirty="0"/>
        </a:p>
      </dgm:t>
    </dgm:pt>
    <dgm:pt modelId="{7A3F3649-B1DD-44A2-9CC0-3BEDF5CAAB4B}" type="parTrans" cxnId="{06B9CAEF-2034-46D7-985B-A5C37B52DAFC}">
      <dgm:prSet/>
      <dgm:spPr/>
      <dgm:t>
        <a:bodyPr/>
        <a:lstStyle/>
        <a:p>
          <a:endParaRPr lang="en-US"/>
        </a:p>
      </dgm:t>
    </dgm:pt>
    <dgm:pt modelId="{7ED813B3-9271-41AD-A84B-AE3B69CDE9BE}" type="sibTrans" cxnId="{06B9CAEF-2034-46D7-985B-A5C37B52DAFC}">
      <dgm:prSet/>
      <dgm:spPr/>
      <dgm:t>
        <a:bodyPr/>
        <a:lstStyle/>
        <a:p>
          <a:endParaRPr lang="en-US"/>
        </a:p>
      </dgm:t>
    </dgm:pt>
    <dgm:pt modelId="{8BF6E385-0768-4132-8E33-0340B11F2B52}" type="pres">
      <dgm:prSet presAssocID="{6CDBAAFF-36AD-4D4A-8A14-A3C5F890C127}" presName="Name0" presStyleCnt="0">
        <dgm:presLayoutVars>
          <dgm:dir/>
          <dgm:resizeHandles val="exact"/>
        </dgm:presLayoutVars>
      </dgm:prSet>
      <dgm:spPr/>
    </dgm:pt>
    <dgm:pt modelId="{04316FDB-D137-4059-8286-C5CDEEC0D297}" type="pres">
      <dgm:prSet presAssocID="{FFA4F3CC-E5FA-480F-807B-EE4FA20E1B0C}" presName="node" presStyleLbl="node1" presStyleIdx="0" presStyleCnt="5" custLinFactNeighborX="52099" custLinFactNeighborY="2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B1F-3EC9-40BD-A471-F07B426F7B4C}" type="pres">
      <dgm:prSet presAssocID="{BC09B2B4-00C7-4216-8D87-EB0BDA9A3FE4}" presName="sibTrans" presStyleLbl="sibTrans2D1" presStyleIdx="0" presStyleCnt="4" custScaleX="359639" custScaleY="360222"/>
      <dgm:spPr>
        <a:prstGeom prst="lightningBolt">
          <a:avLst/>
        </a:prstGeom>
      </dgm:spPr>
      <dgm:t>
        <a:bodyPr/>
        <a:lstStyle/>
        <a:p>
          <a:endParaRPr lang="en-US"/>
        </a:p>
      </dgm:t>
    </dgm:pt>
    <dgm:pt modelId="{8CA76794-F478-4718-8BDD-E7BE8CE3B669}" type="pres">
      <dgm:prSet presAssocID="{BC09B2B4-00C7-4216-8D87-EB0BDA9A3FE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D0F511C-FAF9-4B1A-86E5-8573453BEF02}" type="pres">
      <dgm:prSet presAssocID="{293A84D8-D3D0-4240-87BE-B95B809AE3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1A48A-B2AE-4EB8-AC60-71B86F295AD0}" type="pres">
      <dgm:prSet presAssocID="{CFF3FC31-E932-46D4-A72A-52877C8BE9B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4DEB7F-C3F5-4385-8CB7-EDA4A2DB9C24}" type="pres">
      <dgm:prSet presAssocID="{CFF3FC31-E932-46D4-A72A-52877C8BE9B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88C8523-ED8A-445F-9B72-FFEBB4B88E1F}" type="pres">
      <dgm:prSet presAssocID="{0873D654-31FE-49BE-855C-8B90942AC4D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08D66-BF0B-4BD9-B998-DE62EFA55FD9}" type="pres">
      <dgm:prSet presAssocID="{A54E79AD-7534-4B2F-9BEC-1566C796EAC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69BC0FE-3F59-4703-A742-217FCCD6980B}" type="pres">
      <dgm:prSet presAssocID="{A54E79AD-7534-4B2F-9BEC-1566C796EAC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F8A6C5B-0F03-410B-88EC-5792A6632183}" type="pres">
      <dgm:prSet presAssocID="{3CF8872B-4B98-4ADA-B547-44C3FC4A27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D23F-DDFA-4B74-882B-F70E93590A2C}" type="pres">
      <dgm:prSet presAssocID="{E31EE217-FC70-420E-80A9-1F371DDCD19D}" presName="sibTrans" presStyleLbl="sibTrans2D1" presStyleIdx="3" presStyleCnt="4"/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7B4284C1-B57C-4AEF-A4DE-B832227BF1E0}" type="pres">
      <dgm:prSet presAssocID="{E31EE217-FC70-420E-80A9-1F371DDCD19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C3260A5-DD70-4483-B402-AFAC7A45B1F2}" type="pres">
      <dgm:prSet presAssocID="{57640768-4C49-47F6-A688-A82ADAFCB6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1E20E-E5F7-4957-8CF3-9525A36385EF}" srcId="{6CDBAAFF-36AD-4D4A-8A14-A3C5F890C127}" destId="{FFA4F3CC-E5FA-480F-807B-EE4FA20E1B0C}" srcOrd="0" destOrd="0" parTransId="{DCD94233-F3B7-4874-AB6F-6EE1E3B5458A}" sibTransId="{BC09B2B4-00C7-4216-8D87-EB0BDA9A3FE4}"/>
    <dgm:cxn modelId="{A75CEE9F-972B-4693-9E3C-DF283E838F05}" srcId="{6CDBAAFF-36AD-4D4A-8A14-A3C5F890C127}" destId="{293A84D8-D3D0-4240-87BE-B95B809AE3B7}" srcOrd="1" destOrd="0" parTransId="{37DE0A8C-3DC8-4DD2-86A5-72BB4ADF165E}" sibTransId="{CFF3FC31-E932-46D4-A72A-52877C8BE9B2}"/>
    <dgm:cxn modelId="{5A19CE5C-A27C-4890-81C4-87EDDDAD0865}" type="presOf" srcId="{6CDBAAFF-36AD-4D4A-8A14-A3C5F890C127}" destId="{8BF6E385-0768-4132-8E33-0340B11F2B52}" srcOrd="0" destOrd="0" presId="urn:microsoft.com/office/officeart/2005/8/layout/process1"/>
    <dgm:cxn modelId="{F259E71C-3586-425C-8A5E-7933BE1F219D}" type="presOf" srcId="{CFF3FC31-E932-46D4-A72A-52877C8BE9B2}" destId="{0D4DEB7F-C3F5-4385-8CB7-EDA4A2DB9C24}" srcOrd="1" destOrd="0" presId="urn:microsoft.com/office/officeart/2005/8/layout/process1"/>
    <dgm:cxn modelId="{1745C9BE-A715-4D1D-A8D0-6BF3515B59BF}" type="presOf" srcId="{CFF3FC31-E932-46D4-A72A-52877C8BE9B2}" destId="{F4E1A48A-B2AE-4EB8-AC60-71B86F295AD0}" srcOrd="0" destOrd="0" presId="urn:microsoft.com/office/officeart/2005/8/layout/process1"/>
    <dgm:cxn modelId="{06B9CAEF-2034-46D7-985B-A5C37B52DAFC}" srcId="{6CDBAAFF-36AD-4D4A-8A14-A3C5F890C127}" destId="{57640768-4C49-47F6-A688-A82ADAFCB62A}" srcOrd="4" destOrd="0" parTransId="{7A3F3649-B1DD-44A2-9CC0-3BEDF5CAAB4B}" sibTransId="{7ED813B3-9271-41AD-A84B-AE3B69CDE9BE}"/>
    <dgm:cxn modelId="{99569343-078F-4BD5-BD19-5D6A0715259C}" type="presOf" srcId="{FFA4F3CC-E5FA-480F-807B-EE4FA20E1B0C}" destId="{04316FDB-D137-4059-8286-C5CDEEC0D297}" srcOrd="0" destOrd="0" presId="urn:microsoft.com/office/officeart/2005/8/layout/process1"/>
    <dgm:cxn modelId="{E8822151-BADF-4504-8DBF-96FA6622EB42}" type="presOf" srcId="{A54E79AD-7534-4B2F-9BEC-1566C796EACB}" destId="{C3608D66-BF0B-4BD9-B998-DE62EFA55FD9}" srcOrd="0" destOrd="0" presId="urn:microsoft.com/office/officeart/2005/8/layout/process1"/>
    <dgm:cxn modelId="{8C7E48AD-681D-42F6-9077-F36F7AF84992}" type="presOf" srcId="{0873D654-31FE-49BE-855C-8B90942AC4D2}" destId="{B88C8523-ED8A-445F-9B72-FFEBB4B88E1F}" srcOrd="0" destOrd="0" presId="urn:microsoft.com/office/officeart/2005/8/layout/process1"/>
    <dgm:cxn modelId="{8B906E53-FF6D-4933-B9F7-717ABE05276B}" type="presOf" srcId="{BC09B2B4-00C7-4216-8D87-EB0BDA9A3FE4}" destId="{24D39B1F-3EC9-40BD-A471-F07B426F7B4C}" srcOrd="0" destOrd="0" presId="urn:microsoft.com/office/officeart/2005/8/layout/process1"/>
    <dgm:cxn modelId="{0308B820-A8A1-49C5-9695-0481D876FE64}" srcId="{6CDBAAFF-36AD-4D4A-8A14-A3C5F890C127}" destId="{3CF8872B-4B98-4ADA-B547-44C3FC4A27F6}" srcOrd="3" destOrd="0" parTransId="{7DBB34A8-19C2-4D3D-8B4C-971E35F85130}" sibTransId="{E31EE217-FC70-420E-80A9-1F371DDCD19D}"/>
    <dgm:cxn modelId="{75A28CC6-A68A-49B2-9395-5F3D883A1545}" type="presOf" srcId="{57640768-4C49-47F6-A688-A82ADAFCB62A}" destId="{5C3260A5-DD70-4483-B402-AFAC7A45B1F2}" srcOrd="0" destOrd="0" presId="urn:microsoft.com/office/officeart/2005/8/layout/process1"/>
    <dgm:cxn modelId="{01DDC437-B68F-4E09-BF28-3B668E6A09F0}" srcId="{6CDBAAFF-36AD-4D4A-8A14-A3C5F890C127}" destId="{0873D654-31FE-49BE-855C-8B90942AC4D2}" srcOrd="2" destOrd="0" parTransId="{A2F6FE33-4520-468C-A516-75081BB8BE5C}" sibTransId="{A54E79AD-7534-4B2F-9BEC-1566C796EACB}"/>
    <dgm:cxn modelId="{93BF50D2-4FB6-41E9-ACF6-FF1C63F9CEF2}" type="presOf" srcId="{BC09B2B4-00C7-4216-8D87-EB0BDA9A3FE4}" destId="{8CA76794-F478-4718-8BDD-E7BE8CE3B669}" srcOrd="1" destOrd="0" presId="urn:microsoft.com/office/officeart/2005/8/layout/process1"/>
    <dgm:cxn modelId="{88D6B944-E990-4789-BFB4-51668C8038A3}" type="presOf" srcId="{A54E79AD-7534-4B2F-9BEC-1566C796EACB}" destId="{A69BC0FE-3F59-4703-A742-217FCCD6980B}" srcOrd="1" destOrd="0" presId="urn:microsoft.com/office/officeart/2005/8/layout/process1"/>
    <dgm:cxn modelId="{A508AFCD-FDD1-42BB-8B88-92523EE18221}" type="presOf" srcId="{293A84D8-D3D0-4240-87BE-B95B809AE3B7}" destId="{6D0F511C-FAF9-4B1A-86E5-8573453BEF02}" srcOrd="0" destOrd="0" presId="urn:microsoft.com/office/officeart/2005/8/layout/process1"/>
    <dgm:cxn modelId="{D0C3D635-9F16-4EDF-A56D-BA0FCAA0E31B}" type="presOf" srcId="{E31EE217-FC70-420E-80A9-1F371DDCD19D}" destId="{7B4284C1-B57C-4AEF-A4DE-B832227BF1E0}" srcOrd="1" destOrd="0" presId="urn:microsoft.com/office/officeart/2005/8/layout/process1"/>
    <dgm:cxn modelId="{DCAC75DF-437B-4346-A8AF-C56983C3BBAC}" type="presOf" srcId="{3CF8872B-4B98-4ADA-B547-44C3FC4A27F6}" destId="{1F8A6C5B-0F03-410B-88EC-5792A6632183}" srcOrd="0" destOrd="0" presId="urn:microsoft.com/office/officeart/2005/8/layout/process1"/>
    <dgm:cxn modelId="{DBFC15E2-2EBA-4E56-BF61-59AA36FEAD75}" type="presOf" srcId="{E31EE217-FC70-420E-80A9-1F371DDCD19D}" destId="{8B34D23F-DDFA-4B74-882B-F70E93590A2C}" srcOrd="0" destOrd="0" presId="urn:microsoft.com/office/officeart/2005/8/layout/process1"/>
    <dgm:cxn modelId="{45E869B7-DDB9-4A65-9A2B-D7754B3EC769}" type="presParOf" srcId="{8BF6E385-0768-4132-8E33-0340B11F2B52}" destId="{04316FDB-D137-4059-8286-C5CDEEC0D297}" srcOrd="0" destOrd="0" presId="urn:microsoft.com/office/officeart/2005/8/layout/process1"/>
    <dgm:cxn modelId="{C42898B2-8C27-4C38-8CDA-FA9150E59615}" type="presParOf" srcId="{8BF6E385-0768-4132-8E33-0340B11F2B52}" destId="{24D39B1F-3EC9-40BD-A471-F07B426F7B4C}" srcOrd="1" destOrd="0" presId="urn:microsoft.com/office/officeart/2005/8/layout/process1"/>
    <dgm:cxn modelId="{6E125844-8B80-4696-A0C2-6041B0135B68}" type="presParOf" srcId="{24D39B1F-3EC9-40BD-A471-F07B426F7B4C}" destId="{8CA76794-F478-4718-8BDD-E7BE8CE3B669}" srcOrd="0" destOrd="0" presId="urn:microsoft.com/office/officeart/2005/8/layout/process1"/>
    <dgm:cxn modelId="{BB58625A-9705-4A60-823D-B349B0AE5B77}" type="presParOf" srcId="{8BF6E385-0768-4132-8E33-0340B11F2B52}" destId="{6D0F511C-FAF9-4B1A-86E5-8573453BEF02}" srcOrd="2" destOrd="0" presId="urn:microsoft.com/office/officeart/2005/8/layout/process1"/>
    <dgm:cxn modelId="{A8928DF9-BEBA-4A20-8B6F-FAFD8525BFFE}" type="presParOf" srcId="{8BF6E385-0768-4132-8E33-0340B11F2B52}" destId="{F4E1A48A-B2AE-4EB8-AC60-71B86F295AD0}" srcOrd="3" destOrd="0" presId="urn:microsoft.com/office/officeart/2005/8/layout/process1"/>
    <dgm:cxn modelId="{F9B8E939-F07F-4080-8B1B-7348F3ECA31D}" type="presParOf" srcId="{F4E1A48A-B2AE-4EB8-AC60-71B86F295AD0}" destId="{0D4DEB7F-C3F5-4385-8CB7-EDA4A2DB9C24}" srcOrd="0" destOrd="0" presId="urn:microsoft.com/office/officeart/2005/8/layout/process1"/>
    <dgm:cxn modelId="{A53B2BB1-0F4D-4572-80CF-7C410D3D3D7D}" type="presParOf" srcId="{8BF6E385-0768-4132-8E33-0340B11F2B52}" destId="{B88C8523-ED8A-445F-9B72-FFEBB4B88E1F}" srcOrd="4" destOrd="0" presId="urn:microsoft.com/office/officeart/2005/8/layout/process1"/>
    <dgm:cxn modelId="{02212875-24DE-4DDC-8F1C-17E1EF8A629B}" type="presParOf" srcId="{8BF6E385-0768-4132-8E33-0340B11F2B52}" destId="{C3608D66-BF0B-4BD9-B998-DE62EFA55FD9}" srcOrd="5" destOrd="0" presId="urn:microsoft.com/office/officeart/2005/8/layout/process1"/>
    <dgm:cxn modelId="{CC25A237-FE0E-4859-BE7E-664008F83F36}" type="presParOf" srcId="{C3608D66-BF0B-4BD9-B998-DE62EFA55FD9}" destId="{A69BC0FE-3F59-4703-A742-217FCCD6980B}" srcOrd="0" destOrd="0" presId="urn:microsoft.com/office/officeart/2005/8/layout/process1"/>
    <dgm:cxn modelId="{C356FEB7-F33A-411A-83C8-90C853C42DB4}" type="presParOf" srcId="{8BF6E385-0768-4132-8E33-0340B11F2B52}" destId="{1F8A6C5B-0F03-410B-88EC-5792A6632183}" srcOrd="6" destOrd="0" presId="urn:microsoft.com/office/officeart/2005/8/layout/process1"/>
    <dgm:cxn modelId="{E441DF60-C151-4816-9ECB-710111112656}" type="presParOf" srcId="{8BF6E385-0768-4132-8E33-0340B11F2B52}" destId="{8B34D23F-DDFA-4B74-882B-F70E93590A2C}" srcOrd="7" destOrd="0" presId="urn:microsoft.com/office/officeart/2005/8/layout/process1"/>
    <dgm:cxn modelId="{786A575A-4466-4531-AA99-0AE710EFD06F}" type="presParOf" srcId="{8B34D23F-DDFA-4B74-882B-F70E93590A2C}" destId="{7B4284C1-B57C-4AEF-A4DE-B832227BF1E0}" srcOrd="0" destOrd="0" presId="urn:microsoft.com/office/officeart/2005/8/layout/process1"/>
    <dgm:cxn modelId="{A38ECECD-94B5-497B-BA29-08636228B319}" type="presParOf" srcId="{8BF6E385-0768-4132-8E33-0340B11F2B52}" destId="{5C3260A5-DD70-4483-B402-AFAC7A45B1F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6FDB-D137-4059-8286-C5CDEEC0D297}">
      <dsp:nvSpPr>
        <dsp:cNvPr id="0" name=""/>
        <dsp:cNvSpPr/>
      </dsp:nvSpPr>
      <dsp:spPr>
        <a:xfrm>
          <a:off x="57812" y="1171498"/>
          <a:ext cx="945087" cy="620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MDP</a:t>
          </a:r>
          <a:endParaRPr lang="en-US" sz="1600" kern="1200" dirty="0"/>
        </a:p>
      </dsp:txBody>
      <dsp:txXfrm>
        <a:off x="75977" y="1189663"/>
        <a:ext cx="908757" cy="583883"/>
      </dsp:txXfrm>
    </dsp:sp>
    <dsp:sp modelId="{24D39B1F-3EC9-40BD-A471-F07B426F7B4C}">
      <dsp:nvSpPr>
        <dsp:cNvPr id="0" name=""/>
        <dsp:cNvSpPr/>
      </dsp:nvSpPr>
      <dsp:spPr>
        <a:xfrm rot="21564633">
          <a:off x="861277" y="1052883"/>
          <a:ext cx="616215" cy="844294"/>
        </a:xfrm>
        <a:prstGeom prst="lightningBol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861282" y="1222693"/>
        <a:ext cx="431351" cy="506576"/>
      </dsp:txXfrm>
    </dsp:sp>
    <dsp:sp modelId="{6D0F511C-FAF9-4B1A-86E5-8573453BEF02}">
      <dsp:nvSpPr>
        <dsp:cNvPr id="0" name=""/>
        <dsp:cNvSpPr/>
      </dsp:nvSpPr>
      <dsp:spPr>
        <a:xfrm>
          <a:off x="1326171" y="1158449"/>
          <a:ext cx="945087" cy="620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NOD2</a:t>
          </a:r>
          <a:endParaRPr lang="en-US" sz="1600" kern="1200" dirty="0"/>
        </a:p>
      </dsp:txBody>
      <dsp:txXfrm>
        <a:off x="1344336" y="1176614"/>
        <a:ext cx="908757" cy="583883"/>
      </dsp:txXfrm>
    </dsp:sp>
    <dsp:sp modelId="{F4E1A48A-B2AE-4EB8-AC60-71B86F295AD0}">
      <dsp:nvSpPr>
        <dsp:cNvPr id="0" name=""/>
        <dsp:cNvSpPr/>
      </dsp:nvSpPr>
      <dsp:spPr>
        <a:xfrm>
          <a:off x="2365768" y="1351365"/>
          <a:ext cx="200358" cy="234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365768" y="1398241"/>
        <a:ext cx="140251" cy="140629"/>
      </dsp:txXfrm>
    </dsp:sp>
    <dsp:sp modelId="{B88C8523-ED8A-445F-9B72-FFEBB4B88E1F}">
      <dsp:nvSpPr>
        <dsp:cNvPr id="0" name=""/>
        <dsp:cNvSpPr/>
      </dsp:nvSpPr>
      <dsp:spPr>
        <a:xfrm>
          <a:off x="2649295" y="1158449"/>
          <a:ext cx="945087" cy="620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RIP2-kinase</a:t>
          </a:r>
          <a:endParaRPr lang="en-US" sz="1600" kern="1200" dirty="0"/>
        </a:p>
      </dsp:txBody>
      <dsp:txXfrm>
        <a:off x="2667460" y="1176614"/>
        <a:ext cx="908757" cy="583883"/>
      </dsp:txXfrm>
    </dsp:sp>
    <dsp:sp modelId="{C3608D66-BF0B-4BD9-B998-DE62EFA55FD9}">
      <dsp:nvSpPr>
        <dsp:cNvPr id="0" name=""/>
        <dsp:cNvSpPr/>
      </dsp:nvSpPr>
      <dsp:spPr>
        <a:xfrm>
          <a:off x="3688891" y="1351365"/>
          <a:ext cx="200358" cy="234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688891" y="1398241"/>
        <a:ext cx="140251" cy="140629"/>
      </dsp:txXfrm>
    </dsp:sp>
    <dsp:sp modelId="{1F8A6C5B-0F03-410B-88EC-5792A6632183}">
      <dsp:nvSpPr>
        <dsp:cNvPr id="0" name=""/>
        <dsp:cNvSpPr/>
      </dsp:nvSpPr>
      <dsp:spPr>
        <a:xfrm>
          <a:off x="3972418" y="1158449"/>
          <a:ext cx="945087" cy="620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NFkB</a:t>
          </a:r>
          <a:endParaRPr lang="en-US" sz="1600" kern="1200" dirty="0"/>
        </a:p>
      </dsp:txBody>
      <dsp:txXfrm>
        <a:off x="3990583" y="1176614"/>
        <a:ext cx="908757" cy="583883"/>
      </dsp:txXfrm>
    </dsp:sp>
    <dsp:sp modelId="{8B34D23F-DDFA-4B74-882B-F70E93590A2C}">
      <dsp:nvSpPr>
        <dsp:cNvPr id="0" name=""/>
        <dsp:cNvSpPr/>
      </dsp:nvSpPr>
      <dsp:spPr>
        <a:xfrm>
          <a:off x="5012014" y="1351365"/>
          <a:ext cx="200358" cy="234381"/>
        </a:xfrm>
        <a:prstGeom prst="flowChartPunchedTap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012014" y="1398241"/>
        <a:ext cx="140251" cy="140629"/>
      </dsp:txXfrm>
    </dsp:sp>
    <dsp:sp modelId="{5C3260A5-DD70-4483-B402-AFAC7A45B1F2}">
      <dsp:nvSpPr>
        <dsp:cNvPr id="0" name=""/>
        <dsp:cNvSpPr/>
      </dsp:nvSpPr>
      <dsp:spPr>
        <a:xfrm>
          <a:off x="5295541" y="1158449"/>
          <a:ext cx="945087" cy="620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Immune response</a:t>
          </a:r>
          <a:endParaRPr lang="en-US" sz="1600" kern="1200" dirty="0"/>
        </a:p>
      </dsp:txBody>
      <dsp:txXfrm>
        <a:off x="5313706" y="1176614"/>
        <a:ext cx="908757" cy="583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92E52-C2C7-487B-92C9-A22F6F9753D7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D042-87AA-46F9-B9AC-14154F9A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3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</a:t>
            </a:r>
            <a:r>
              <a:rPr lang="en-US" baseline="0" dirty="0" smtClean="0"/>
              <a:t> is so damn sanitized we don’t get to build up our normal gut flora and immune response.</a:t>
            </a:r>
          </a:p>
          <a:p>
            <a:r>
              <a:rPr lang="en-US" baseline="0" dirty="0" smtClean="0"/>
              <a:t>10* more Bact cells, forgotten organ</a:t>
            </a:r>
            <a:endParaRPr lang="en-US" dirty="0" smtClean="0"/>
          </a:p>
          <a:p>
            <a:r>
              <a:rPr lang="en-US" dirty="0" smtClean="0"/>
              <a:t>56% concordance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39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r>
              <a:rPr lang="en-US" baseline="0" dirty="0" smtClean="0"/>
              <a:t> by Damiano et 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NACHT</a:t>
            </a:r>
            <a:r>
              <a:rPr lang="en-US" baseline="0" dirty="0" smtClean="0"/>
              <a:t> common in all hetero-oligo forming compounds</a:t>
            </a:r>
          </a:p>
          <a:p>
            <a:r>
              <a:rPr lang="en-US" baseline="0" dirty="0" smtClean="0"/>
              <a:t>LRR in those that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66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N-terminal</a:t>
            </a:r>
            <a:r>
              <a:rPr lang="en-US" baseline="0" dirty="0" smtClean="0"/>
              <a:t> Leucine Rich Repeat binds MDP</a:t>
            </a:r>
          </a:p>
          <a:p>
            <a:r>
              <a:rPr lang="en-US" baseline="0" dirty="0" smtClean="0"/>
              <a:t>NACHT domain facilitates oligomerization.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58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use cell culture expressing TAP-tagged NOD2, in presence and absence of NOD2 and do mass spec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3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Blasted both</a:t>
            </a:r>
            <a:r>
              <a:rPr lang="en-US" baseline="0" dirty="0" smtClean="0"/>
              <a:t> for LRR as well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NACHT domain well conserved so hope good</a:t>
            </a:r>
            <a:r>
              <a:rPr lang="en-US" baseline="0" dirty="0" smtClean="0"/>
              <a:t> hope for hetero-oligomers.  LRR not very well conserved but we know NLRP1 responds to MDP so not too worried. More variation in LRR spacing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T-coffee, NACHT oligomerization more important than LRR binding MDP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function here </a:t>
            </a:r>
          </a:p>
          <a:p>
            <a:endParaRPr lang="en-US" dirty="0" smtClean="0"/>
          </a:p>
          <a:p>
            <a:r>
              <a:rPr lang="en-US" dirty="0" smtClean="0"/>
              <a:t>NLRC=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NOD-like receptor family CARD domain containing #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NLRP=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NACHT, LRR, PYD(Pyrin)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NLRX1=NOD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01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use cell culture expressing TAP-tagged NOD2, in presence and absence of NOD2 and do mass spec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3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human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03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Soylent</a:t>
            </a:r>
            <a:r>
              <a:rPr lang="en-US" baseline="0" dirty="0" smtClean="0"/>
              <a:t> green.</a:t>
            </a:r>
          </a:p>
          <a:p>
            <a:r>
              <a:rPr lang="en-US" baseline="0" dirty="0" smtClean="0"/>
              <a:t>Transfect with plasmid/vector N-terminus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76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Straight</a:t>
            </a:r>
            <a:r>
              <a:rPr lang="en-US" baseline="0" dirty="0" smtClean="0"/>
              <a:t>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6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arm of chromosome</a:t>
            </a:r>
            <a:r>
              <a:rPr lang="en-US" baseline="0" dirty="0" smtClean="0"/>
              <a:t> 1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A,C=NOD2 rnai riboprobe assay Brown</a:t>
            </a:r>
            <a:r>
              <a:rPr lang="en-US" baseline="0" dirty="0" smtClean="0"/>
              <a:t>= NOD2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98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use cell culture expressing TAP-tagged NOD2, in presence and absence of NOD2 and do mass spec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3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Type 1, normal</a:t>
            </a:r>
            <a:r>
              <a:rPr lang="en-US" i="0" baseline="0" dirty="0" smtClean="0"/>
              <a:t>, boring binding</a:t>
            </a:r>
            <a:endParaRPr lang="en-US" i="0" dirty="0" smtClean="0"/>
          </a:p>
          <a:p>
            <a:r>
              <a:rPr lang="en-US" i="0" dirty="0" smtClean="0"/>
              <a:t>Type 4</a:t>
            </a:r>
            <a:r>
              <a:rPr lang="en-US" i="0" baseline="0" dirty="0" smtClean="0"/>
              <a:t> would be multiple proteins interacting at NACHT portion</a:t>
            </a:r>
          </a:p>
          <a:p>
            <a:r>
              <a:rPr lang="en-US" i="0" baseline="0" dirty="0" smtClean="0"/>
              <a:t>X could be anything</a:t>
            </a:r>
          </a:p>
          <a:p>
            <a:r>
              <a:rPr lang="en-US" i="0" baseline="0" dirty="0" smtClean="0"/>
              <a:t>Type 2 nod independent</a:t>
            </a:r>
          </a:p>
          <a:p>
            <a:endParaRPr lang="en-US" i="0" baseline="0" dirty="0" smtClean="0"/>
          </a:p>
          <a:p>
            <a:r>
              <a:rPr lang="en-US" b="1" i="0" dirty="0" smtClean="0"/>
              <a:t>Type 3 most interesting for us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9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C-terminal</a:t>
            </a:r>
            <a:r>
              <a:rPr lang="en-US" baseline="0" dirty="0" smtClean="0"/>
              <a:t> LRR recognizes MDP from gram + gram – cell wall</a:t>
            </a:r>
          </a:p>
          <a:p>
            <a:r>
              <a:rPr lang="en-US" dirty="0" smtClean="0"/>
              <a:t>NACHT is involved in oligomerization</a:t>
            </a:r>
            <a:r>
              <a:rPr lang="en-US" baseline="0" dirty="0" smtClean="0"/>
              <a:t> upon ligand binding, resulting in ability to initiate rip2/RICK</a:t>
            </a:r>
          </a:p>
          <a:p>
            <a:r>
              <a:rPr lang="en-US" baseline="0" dirty="0" smtClean="0"/>
              <a:t>NOD= nucleotide-binding oligo domain</a:t>
            </a:r>
          </a:p>
          <a:p>
            <a:r>
              <a:rPr lang="en-US" baseline="0" dirty="0" smtClean="0"/>
              <a:t>CARD domains interact with rip2 (RICK) to eventually initiate NFkB transcription factor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N-terminal</a:t>
            </a:r>
            <a:r>
              <a:rPr lang="en-US" baseline="0" dirty="0" smtClean="0"/>
              <a:t> Leucine Rich Repeat binds MDP</a:t>
            </a:r>
          </a:p>
          <a:p>
            <a:r>
              <a:rPr lang="en-US" baseline="0" dirty="0" smtClean="0"/>
              <a:t>NACHT domain facilitates oligomerization.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5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Initiates</a:t>
            </a:r>
            <a:r>
              <a:rPr lang="en-US" baseline="0" dirty="0" smtClean="0"/>
              <a:t> pathway resulting in defensins (antibiotics), and Cytokines, which cause immune response and inflammation.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4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3 most comon variants are at the LRR (MDP) interacting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5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N-terminal</a:t>
            </a:r>
            <a:r>
              <a:rPr lang="en-US" baseline="0" dirty="0" smtClean="0"/>
              <a:t> Leucine Rich Repeat binds MDP</a:t>
            </a:r>
          </a:p>
          <a:p>
            <a:r>
              <a:rPr lang="en-US" baseline="0" dirty="0" smtClean="0"/>
              <a:t>NACHT domain facilitates oligomerization.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5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91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Centered on NLRP1</a:t>
            </a:r>
            <a:r>
              <a:rPr lang="en-US" baseline="0" dirty="0" smtClean="0"/>
              <a:t> because it looks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D042-87AA-46F9-B9AC-14154F9A148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3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7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0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4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2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8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8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2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9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7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F2912-E02E-4E85-8C03-0C9B7DE70C52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88634-FD86-494C-9F43-B6551ADA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1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4.png"/><Relationship Id="rId7" Type="http://schemas.openxmlformats.org/officeDocument/2006/relationships/diagramData" Target="../diagrams/data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hl=en&amp;sa=X&amp;biw=944&amp;bih=951&amp;tbm=isch&amp;prmd=imvns&amp;tbnid=f38-ObIGDKX-5M:&amp;imgrefurl=http://40-somethinglife.blogspot.com/2012/04/life-my-love-for-snooze-button.html&amp;docid=2eX6umwu-Tm3SM&amp;imgurl=http://1.bp.blogspot.com/-zK0pyFCvxbM/T4xCfRoqNII/AAAAAAAAEBs/kIU57jrR4Qo/s400/snooze_button.jpg&amp;w=352&amp;h=312&amp;ei=jc-oT4G5JsO2tweZv4WiAg&amp;zoom=1&amp;iact=hc&amp;vpx=91&amp;vpy=176&amp;dur=64&amp;hovh=211&amp;hovw=238&amp;tx=165&amp;ty=97&amp;sig=101751809324814097630&amp;page=1&amp;tbnh=124&amp;tbnw=140&amp;start=0&amp;ndsp=23&amp;ved=1t:429,r:0,s:0,i:128" TargetMode="External"/><Relationship Id="rId11" Type="http://schemas.microsoft.com/office/2007/relationships/diagramDrawing" Target="../diagrams/drawing1.xml"/><Relationship Id="rId5" Type="http://schemas.openxmlformats.org/officeDocument/2006/relationships/hyperlink" Target="http://jmol.sourceforge.net/" TargetMode="External"/><Relationship Id="rId10" Type="http://schemas.openxmlformats.org/officeDocument/2006/relationships/diagramColors" Target="../diagrams/colors1.xml"/><Relationship Id="rId4" Type="http://schemas.openxmlformats.org/officeDocument/2006/relationships/hyperlink" Target="http://www.sciencedirect.com/science/article/pii/S1286457904000796" TargetMode="External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40-somethinglife.blogspot.com/2012/04/life-my-love-for-snooze-button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ring.embl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string.embl.de/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tring.embl.de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hyperlink" Target="http://smart.embl.d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mol.sourceforge.net/" TargetMode="External"/><Relationship Id="rId5" Type="http://schemas.openxmlformats.org/officeDocument/2006/relationships/hyperlink" Target="http://www.sciencedirect.com/science/article/pii/S1286457904000796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www.ebi.ac.uk/Tools/msa/tcoffee/" TargetMode="External"/><Relationship Id="rId4" Type="http://schemas.openxmlformats.org/officeDocument/2006/relationships/hyperlink" Target="http://tcoffee.crg.c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://smart.embl.de/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://ajpgi.physiology.org/content/292/3/G829.full.pdf+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ajpgi.physiology.org/content/292/3/G829.full.pdf+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c.org/content/281/4/2380.full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com/health/crohns-disease/ds00104/dsection=risk-facto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huffingtonpost.com/2011/08/01/celebs-crohns_n_913641.html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.com/health/crohns-disease-symptoms.aspx" TargetMode="External"/><Relationship Id="rId2" Type="http://schemas.openxmlformats.org/officeDocument/2006/relationships/hyperlink" Target="http://www.emedicinehealth.com/crohn_disease/article_em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be.oxfordjournals.org/content/early/2012/03/05/molbev.mss006.full.pdf+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rpyness.com/2011/02/04/om-nom-nom-moar-bug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ri/journal/v3/n9/fig_tab/nri1180_F5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sciencedirect.com/science/article/pii/S00165085030066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jmol.sourceforge.net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sciencedirect.com/science/article/pii/S128645790400079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www.idownloadblog.com/2012/01/02/is-your-iphone-alarm-clock-not-working-heres-how-to-fix-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gg.jp/kegg-bin/show_pathway?ko04621+K10165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NOD2 and Crohn’s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114800"/>
            <a:ext cx="2514600" cy="5852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Jonathan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07" y="304800"/>
            <a:ext cx="8031185" cy="1143000"/>
          </a:xfrm>
        </p:spPr>
        <p:txBody>
          <a:bodyPr/>
          <a:lstStyle/>
          <a:p>
            <a:r>
              <a:rPr lang="en-US" dirty="0" smtClean="0"/>
              <a:t>What goes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78" y="-370683"/>
            <a:ext cx="8229600" cy="4525963"/>
          </a:xfrm>
        </p:spPr>
        <p:txBody>
          <a:bodyPr/>
          <a:lstStyle/>
          <a:p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3" y="1892299"/>
            <a:ext cx="1352550" cy="36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625109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http://www.sciencedirect.com/science/article/pii/S1286457904000796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76678" y="3960855"/>
            <a:ext cx="550370" cy="90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89466" y="6552120"/>
            <a:ext cx="16802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http://jmol.sourceforge.net/</a:t>
            </a:r>
            <a:endParaRPr lang="en-US" sz="1000" dirty="0"/>
          </a:p>
        </p:txBody>
      </p:sp>
      <p:sp>
        <p:nvSpPr>
          <p:cNvPr id="5" name="Multiply 4"/>
          <p:cNvSpPr/>
          <p:nvPr/>
        </p:nvSpPr>
        <p:spPr>
          <a:xfrm>
            <a:off x="374628" y="3171989"/>
            <a:ext cx="1290176" cy="1668474"/>
          </a:xfrm>
          <a:prstGeom prst="mathMultiply">
            <a:avLst>
              <a:gd name="adj1" fmla="val 8342"/>
            </a:avLst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642900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6"/>
              </a:rPr>
              <a:t>http://www.google.com/imgres?hl=en&amp;sa=X</a:t>
            </a:r>
            <a:r>
              <a:rPr lang="en-US" sz="1000" dirty="0" smtClean="0">
                <a:hlinkClick r:id="rId6"/>
              </a:rPr>
              <a:t>&amp;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2278842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Faulty MDP recognition leads to altered immune response</a:t>
            </a:r>
            <a:endParaRPr lang="en-US" sz="2800" dirty="0"/>
          </a:p>
        </p:txBody>
      </p:sp>
      <p:graphicFrame>
        <p:nvGraphicFramePr>
          <p:cNvPr id="3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076497"/>
              </p:ext>
            </p:extLst>
          </p:nvPr>
        </p:nvGraphicFramePr>
        <p:xfrm>
          <a:off x="2273367" y="3371906"/>
          <a:ext cx="6243678" cy="29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4" y="3832293"/>
            <a:ext cx="675355" cy="34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743200" cy="24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Inflammation?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Contradiction?</a:t>
            </a:r>
          </a:p>
          <a:p>
            <a:r>
              <a:rPr lang="en-US" dirty="0" smtClean="0"/>
              <a:t>Main theories</a:t>
            </a:r>
          </a:p>
          <a:p>
            <a:pPr lvl="1"/>
            <a:r>
              <a:rPr lang="en-US" dirty="0" smtClean="0"/>
              <a:t>Faulty alarm </a:t>
            </a:r>
          </a:p>
          <a:p>
            <a:pPr lvl="1"/>
            <a:r>
              <a:rPr lang="en-US" dirty="0" smtClean="0"/>
              <a:t>NOD2 negative NFkB</a:t>
            </a:r>
            <a:r>
              <a:rPr lang="en-US" dirty="0"/>
              <a:t> </a:t>
            </a:r>
            <a:r>
              <a:rPr lang="en-US" dirty="0" smtClean="0"/>
              <a:t>feedback</a:t>
            </a:r>
          </a:p>
          <a:p>
            <a:endParaRPr lang="en-US" dirty="0" smtClean="0"/>
          </a:p>
          <a:p>
            <a:r>
              <a:rPr lang="en-US" dirty="0" smtClean="0"/>
              <a:t>Still lots of Debate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553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http://40-somethinglife.blogspot.com/2012/04/life-my-love-for-snooze-button.html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19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add to the controversy?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Address the problem at NOD2 instead</a:t>
            </a:r>
          </a:p>
          <a:p>
            <a:pPr marL="285750" indent="-285750"/>
            <a:r>
              <a:rPr lang="en-US" dirty="0" smtClean="0"/>
              <a:t>Current treatments act downstream of NFkB</a:t>
            </a:r>
          </a:p>
          <a:p>
            <a:pPr marL="285750" indent="-285750"/>
            <a:r>
              <a:rPr lang="en-US" dirty="0" smtClean="0"/>
              <a:t>IDEA: Look for targets upstream </a:t>
            </a:r>
          </a:p>
          <a:p>
            <a:pPr marL="685800" lvl="1"/>
            <a:r>
              <a:rPr lang="en-US" dirty="0" smtClean="0"/>
              <a:t>Directly affect NOD2</a:t>
            </a:r>
          </a:p>
          <a:p>
            <a:pPr marL="685800" lvl="1"/>
            <a:endParaRPr lang="en-US" dirty="0" smtClean="0"/>
          </a:p>
          <a:p>
            <a:endParaRPr lang="en-US" dirty="0"/>
          </a:p>
        </p:txBody>
      </p:sp>
      <p:sp>
        <p:nvSpPr>
          <p:cNvPr id="16" name="Lightning Bolt 6"/>
          <p:cNvSpPr/>
          <p:nvPr/>
        </p:nvSpPr>
        <p:spPr>
          <a:xfrm>
            <a:off x="3910268" y="3095148"/>
            <a:ext cx="664831" cy="6677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/>
          </a:p>
        </p:txBody>
      </p:sp>
      <p:sp>
        <p:nvSpPr>
          <p:cNvPr id="12" name="Right Arrow 10"/>
          <p:cNvSpPr/>
          <p:nvPr/>
        </p:nvSpPr>
        <p:spPr>
          <a:xfrm>
            <a:off x="5997071" y="3336320"/>
            <a:ext cx="184860" cy="185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/>
          </a:p>
        </p:txBody>
      </p:sp>
    </p:spTree>
    <p:extLst>
      <p:ext uri="{BB962C8B-B14F-4D97-AF65-F5344CB8AC3E}">
        <p14:creationId xmlns:p14="http://schemas.microsoft.com/office/powerpoint/2010/main" val="1790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" y="990598"/>
            <a:ext cx="9176776" cy="586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"/>
            <a:ext cx="8229600" cy="1143000"/>
          </a:xfrm>
        </p:spPr>
        <p:txBody>
          <a:bodyPr/>
          <a:lstStyle/>
          <a:p>
            <a:r>
              <a:rPr lang="en-US" dirty="0" smtClean="0"/>
              <a:t>String 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054268"/>
            <a:ext cx="3124200" cy="304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402" y="3581400"/>
            <a:ext cx="3090797" cy="3048000"/>
          </a:xfrm>
          <a:prstGeom prst="rect">
            <a:avLst/>
          </a:prstGeom>
          <a:solidFill>
            <a:schemeClr val="accent1">
              <a:alpha val="0"/>
            </a:schemeClr>
          </a:solidFill>
          <a:ln w="136525">
            <a:solidFill>
              <a:srgbClr val="05C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0" y="6506289"/>
            <a:ext cx="12923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4"/>
              </a:rPr>
              <a:t>http://string.embl.de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02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20" y="628650"/>
            <a:ext cx="8229600" cy="1143000"/>
          </a:xfrm>
        </p:spPr>
        <p:txBody>
          <a:bodyPr/>
          <a:lstStyle/>
          <a:p>
            <a:r>
              <a:rPr lang="en-US" dirty="0" smtClean="0"/>
              <a:t>NLRP1(aka NALP1)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37" y="4800600"/>
            <a:ext cx="8964496" cy="2687638"/>
          </a:xfrm>
        </p:spPr>
        <p:txBody>
          <a:bodyPr>
            <a:normAutofit/>
          </a:bodyPr>
          <a:lstStyle/>
          <a:p>
            <a:r>
              <a:rPr lang="en-US" dirty="0" smtClean="0"/>
              <a:t>NLRP1 Interacts with MDP </a:t>
            </a:r>
            <a:r>
              <a:rPr lang="en-US" b="1" dirty="0" smtClean="0"/>
              <a:t>AND</a:t>
            </a:r>
            <a:r>
              <a:rPr lang="en-US" dirty="0" smtClean="0"/>
              <a:t> NOD2!!!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3" y="2196398"/>
            <a:ext cx="74277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7571" y="2215355"/>
            <a:ext cx="31242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88" y="3785147"/>
            <a:ext cx="838200" cy="63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2" y="0"/>
            <a:ext cx="24479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1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4357"/>
            <a:ext cx="8229600" cy="1143000"/>
          </a:xfrm>
        </p:spPr>
        <p:txBody>
          <a:bodyPr/>
          <a:lstStyle/>
          <a:p>
            <a:r>
              <a:rPr lang="en-US" dirty="0" smtClean="0"/>
              <a:t>NLRC4(aka CLAN)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84637"/>
            <a:ext cx="8991600" cy="2773363"/>
          </a:xfrm>
        </p:spPr>
        <p:txBody>
          <a:bodyPr/>
          <a:lstStyle/>
          <a:p>
            <a:r>
              <a:rPr lang="en-US" dirty="0" smtClean="0"/>
              <a:t>NOD2-CLAN and NLRP1-Clan hetero-oligomers!!!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2195"/>
            <a:ext cx="7298582" cy="171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99860"/>
            <a:ext cx="17811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0" y="6506289"/>
            <a:ext cx="12923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http://string.embl.de</a:t>
            </a:r>
            <a:endParaRPr lang="en-US" sz="1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0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5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568" y="685800"/>
            <a:ext cx="8229600" cy="1143000"/>
          </a:xfrm>
        </p:spPr>
        <p:txBody>
          <a:bodyPr/>
          <a:lstStyle/>
          <a:p>
            <a:r>
              <a:rPr lang="en-US" dirty="0" smtClean="0"/>
              <a:t>Common Domains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4152" y="2324100"/>
            <a:ext cx="8653272" cy="8763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16408" y="3595116"/>
            <a:ext cx="7516368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24" y="1979676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NLRP1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NOD2</a:t>
            </a:r>
            <a:endParaRPr 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" y="-30271"/>
            <a:ext cx="192337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84" y="0"/>
            <a:ext cx="1749171" cy="17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5176" y="4700914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CLAN</a:t>
            </a:r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" y="5081914"/>
            <a:ext cx="5943600" cy="92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00" y="6506289"/>
            <a:ext cx="12923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8"/>
              </a:rPr>
              <a:t>http://string.embl.de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7613588" y="6364890"/>
            <a:ext cx="12987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9"/>
              </a:rPr>
              <a:t>http://smart.embl.de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7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58" y="2973701"/>
            <a:ext cx="2109587" cy="254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1" y="195738"/>
            <a:ext cx="8229600" cy="1143000"/>
          </a:xfrm>
        </p:spPr>
        <p:txBody>
          <a:bodyPr/>
          <a:lstStyle/>
          <a:p>
            <a:r>
              <a:rPr lang="en-US" dirty="0" smtClean="0"/>
              <a:t>Main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76659"/>
            <a:ext cx="8229600" cy="4525963"/>
          </a:xfrm>
        </p:spPr>
        <p:txBody>
          <a:bodyPr/>
          <a:lstStyle/>
          <a:p>
            <a:r>
              <a:rPr lang="en-US" dirty="0" smtClean="0"/>
              <a:t>NOD2 oligomerizes with several proteins in MDP dependent fashion, resulting in diverse immune response</a:t>
            </a:r>
            <a:endParaRPr lang="en-US" dirty="0"/>
          </a:p>
          <a:p>
            <a:r>
              <a:rPr lang="en-US" dirty="0" smtClean="0"/>
              <a:t>                                                  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78" y="2973701"/>
            <a:ext cx="1014956" cy="272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651543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5"/>
              </a:rPr>
              <a:t>http://www.sciencedirect.com/science/article/pii/S1286457904000796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70694" y="3862350"/>
            <a:ext cx="550370" cy="90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06610" y="6513036"/>
            <a:ext cx="16802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6"/>
              </a:rPr>
              <a:t>http://jmol.sourceforge.net/</a:t>
            </a:r>
            <a:endParaRPr lang="en-US" sz="1000" dirty="0"/>
          </a:p>
        </p:txBody>
      </p:sp>
      <p:sp>
        <p:nvSpPr>
          <p:cNvPr id="25" name="Striped Right Arrow 24"/>
          <p:cNvSpPr/>
          <p:nvPr/>
        </p:nvSpPr>
        <p:spPr>
          <a:xfrm>
            <a:off x="2990065" y="3953092"/>
            <a:ext cx="1019577" cy="607140"/>
          </a:xfrm>
          <a:prstGeom prst="stripedRight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4" y="3794340"/>
            <a:ext cx="675355" cy="34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81" y="2799768"/>
            <a:ext cx="675355" cy="34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triped Right Arrow 34"/>
          <p:cNvSpPr/>
          <p:nvPr/>
        </p:nvSpPr>
        <p:spPr>
          <a:xfrm>
            <a:off x="5333999" y="5112636"/>
            <a:ext cx="1019577" cy="607140"/>
          </a:xfrm>
          <a:prstGeom prst="stripedRight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512270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Altered Immune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potential NOD2 oligomerization partners using BLAST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Construct model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TAP/MS in presence and absence of MDP to test for interactions.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Microarray for expression of interacting proteins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800100" lvl="2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8" y="1371600"/>
            <a:ext cx="7696199" cy="228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 Potential NOD2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839" y="914400"/>
            <a:ext cx="8229600" cy="4525963"/>
          </a:xfrm>
        </p:spPr>
        <p:txBody>
          <a:bodyPr/>
          <a:lstStyle/>
          <a:p>
            <a:r>
              <a:rPr lang="en-US" sz="2400" dirty="0" smtClean="0"/>
              <a:t>Blast Analysis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T-Coffee Alignment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0291" y="4151482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NACHT Domain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7204" y="4077375"/>
            <a:ext cx="145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LRR Domain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47524" y="6400799"/>
            <a:ext cx="1391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4"/>
              </a:rPr>
              <a:t>http://tcoffee.crg.cat/</a:t>
            </a:r>
            <a:r>
              <a:rPr lang="en-US" sz="1000" dirty="0" smtClean="0">
                <a:hlinkClick r:id="rId5"/>
              </a:rPr>
              <a:t>/</a:t>
            </a:r>
            <a:endParaRPr lang="en-US" sz="1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48" y="4436726"/>
            <a:ext cx="1532377" cy="224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5986205" y="4436726"/>
            <a:ext cx="1449127" cy="22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209800"/>
            <a:ext cx="3523106" cy="28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Crohn’s Disease(CD)?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7" y="1665287"/>
            <a:ext cx="8229600" cy="4525963"/>
          </a:xfrm>
        </p:spPr>
        <p:txBody>
          <a:bodyPr/>
          <a:lstStyle/>
          <a:p>
            <a:r>
              <a:rPr lang="en-US" dirty="0" smtClean="0"/>
              <a:t>Intestinal inflammation</a:t>
            </a:r>
          </a:p>
          <a:p>
            <a:r>
              <a:rPr lang="en-US" dirty="0" smtClean="0"/>
              <a:t>Immune dysfunction</a:t>
            </a:r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Malnutrition</a:t>
            </a:r>
          </a:p>
          <a:p>
            <a:pPr lvl="1"/>
            <a:r>
              <a:rPr lang="en-US" dirty="0" smtClean="0"/>
              <a:t>Dehydration</a:t>
            </a:r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Intestinal blockage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724400"/>
            <a:ext cx="990600" cy="10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485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0" y="643747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http://upload.wikimedia.org/wikipedia/en/b/bd/Patterns_of_CD.jpg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82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17" y="-131724"/>
            <a:ext cx="8229600" cy="1143000"/>
          </a:xfrm>
        </p:spPr>
        <p:txBody>
          <a:bodyPr/>
          <a:lstStyle/>
          <a:p>
            <a:r>
              <a:rPr lang="en-US" dirty="0" smtClean="0"/>
              <a:t>Proteins identified via BLAST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53" y="10020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051" y="15820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NLRC5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53" y="22144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NLRC3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0170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CIITA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NLRP2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3051" y="59969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NLRX1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75" y="52981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NLRP4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533120" y="868170"/>
            <a:ext cx="6321576" cy="63710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533120" y="1505274"/>
            <a:ext cx="5943600" cy="52197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533120" y="2090113"/>
            <a:ext cx="6321576" cy="61797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1533120" y="2914475"/>
            <a:ext cx="6321576" cy="57454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/>
          <a:stretch>
            <a:fillRect/>
          </a:stretch>
        </p:blipFill>
        <p:spPr>
          <a:xfrm>
            <a:off x="1533120" y="3678305"/>
            <a:ext cx="6034671" cy="6327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1402" y="46159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NLRP3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>
          <a:blip r:embed="rId8"/>
          <a:stretch>
            <a:fillRect/>
          </a:stretch>
        </p:blipFill>
        <p:spPr>
          <a:xfrm>
            <a:off x="1533120" y="4433054"/>
            <a:ext cx="6156984" cy="735092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9"/>
          <a:stretch>
            <a:fillRect/>
          </a:stretch>
        </p:blipFill>
        <p:spPr>
          <a:xfrm>
            <a:off x="1533120" y="5294003"/>
            <a:ext cx="6156984" cy="52385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0"/>
          <a:stretch>
            <a:fillRect/>
          </a:stretch>
        </p:blipFill>
        <p:spPr>
          <a:xfrm>
            <a:off x="1533120" y="5817855"/>
            <a:ext cx="6321576" cy="73534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613588" y="6364890"/>
            <a:ext cx="12987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11"/>
              </a:rPr>
              <a:t>http://smart.embl.de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656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Identify potential NOD2 oligomerization partners using BLAST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model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TAP/MS in presence and absence of MDP to test for interactions.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Analyze CD Microarray for expression of interacting proteins</a:t>
            </a:r>
          </a:p>
        </p:txBody>
      </p:sp>
    </p:spTree>
    <p:extLst>
      <p:ext uri="{BB962C8B-B14F-4D97-AF65-F5344CB8AC3E}">
        <p14:creationId xmlns:p14="http://schemas.microsoft.com/office/powerpoint/2010/main" val="34306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organism?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2095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65040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http://ajpgi.physiology.org/content/292/3/G829.full.pdf+html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0018"/>
            <a:ext cx="7924799" cy="36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2519809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7" y="4715260"/>
            <a:ext cx="5843374" cy="190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NCM460 cell </a:t>
            </a:r>
            <a:r>
              <a:rPr lang="en-US" dirty="0" smtClean="0"/>
              <a:t>line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7675"/>
            <a:ext cx="8229600" cy="4525963"/>
          </a:xfrm>
        </p:spPr>
        <p:txBody>
          <a:bodyPr/>
          <a:lstStyle/>
          <a:p>
            <a:r>
              <a:rPr lang="en-US" dirty="0" smtClean="0"/>
              <a:t>IT’S MADE OF PEOPLE!</a:t>
            </a:r>
          </a:p>
          <a:p>
            <a:r>
              <a:rPr lang="en-US" dirty="0" smtClean="0"/>
              <a:t>Epithelial colon cells</a:t>
            </a:r>
          </a:p>
          <a:p>
            <a:r>
              <a:rPr lang="en-US" dirty="0" smtClean="0"/>
              <a:t>Transfect with TAP-NOD2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½ in MDP              ½ in Saline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45" y="1333626"/>
            <a:ext cx="3859255" cy="324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0" y="65040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http://ajpgi.physiology.org/content/292/3/G829.full.pdf+html</a:t>
            </a:r>
            <a:endParaRPr lang="en-US" sz="1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1221" y="2590309"/>
            <a:ext cx="1068379" cy="286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71900" y="3657600"/>
            <a:ext cx="838200" cy="36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TAP</a:t>
            </a:r>
            <a:endParaRPr lang="en-US" b="1" dirty="0"/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>
            <a:off x="3628820" y="3840659"/>
            <a:ext cx="143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0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Lyse transfected cells and run PCR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Confirm transfection and normal expression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5164"/>
              </p:ext>
            </p:extLst>
          </p:nvPr>
        </p:nvGraphicFramePr>
        <p:xfrm>
          <a:off x="0" y="2293379"/>
          <a:ext cx="1371600" cy="309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990600"/>
              </a:tblGrid>
              <a:tr h="382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mRNA</a:t>
                      </a:r>
                      <a:endParaRPr lang="en-US" dirty="0"/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NOD2</a:t>
                      </a:r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NLRC5</a:t>
                      </a:r>
                      <a:endParaRPr lang="en-US" dirty="0"/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NLRC3</a:t>
                      </a:r>
                      <a:endParaRPr lang="en-US" dirty="0"/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CIITA</a:t>
                      </a:r>
                      <a:endParaRPr lang="en-US" dirty="0"/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NLRP2</a:t>
                      </a:r>
                      <a:endParaRPr lang="en-US" dirty="0"/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NLRP3</a:t>
                      </a:r>
                      <a:endParaRPr lang="en-US" dirty="0"/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NLRP4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79745"/>
            <a:ext cx="7391400" cy="31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2705100" y="2927866"/>
            <a:ext cx="190500" cy="393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38400" y="2743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TAP-NOD2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Identify potential NOD2 oligomerization partners using BLAST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Construct model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TAP/MS in presence and absence of MDP to test for interactions.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Analyze CD Microarray for expression of interacting proteins</a:t>
            </a:r>
          </a:p>
        </p:txBody>
      </p:sp>
    </p:spTree>
    <p:extLst>
      <p:ext uri="{BB962C8B-B14F-4D97-AF65-F5344CB8AC3E}">
        <p14:creationId xmlns:p14="http://schemas.microsoft.com/office/powerpoint/2010/main" val="6900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10" y="3717127"/>
            <a:ext cx="1981976" cy="11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22" y="1242510"/>
            <a:ext cx="1220816" cy="53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09" y="1189621"/>
            <a:ext cx="1500189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TAP/MS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1567"/>
            <a:ext cx="8534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Type 1: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Type 2: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Type 3:</a:t>
            </a:r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56078" y="1189621"/>
            <a:ext cx="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029200"/>
            <a:ext cx="929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47" y="3666892"/>
            <a:ext cx="1981976" cy="11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0" y="1828800"/>
            <a:ext cx="92964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47" y="5485498"/>
            <a:ext cx="1981976" cy="11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1953" y="1749494"/>
            <a:ext cx="707750" cy="189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7117" y="1903197"/>
            <a:ext cx="1214200" cy="159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048000" y="2377499"/>
            <a:ext cx="967698" cy="573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RIP2</a:t>
            </a:r>
            <a:endParaRPr lang="en-US" b="1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57708" y="4955969"/>
            <a:ext cx="656864" cy="176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35" y="109182"/>
            <a:ext cx="157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94" y="718782"/>
            <a:ext cx="1574800" cy="7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117433" y="-317711"/>
            <a:ext cx="2092165" cy="182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un 31"/>
          <p:cNvSpPr/>
          <p:nvPr/>
        </p:nvSpPr>
        <p:spPr>
          <a:xfrm>
            <a:off x="217714" y="5234470"/>
            <a:ext cx="304800" cy="251028"/>
          </a:xfrm>
          <a:prstGeom prst="sun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10" y="4276664"/>
            <a:ext cx="1275655" cy="4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3201"/>
            <a:ext cx="1001941" cy="447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883611"/>
            <a:ext cx="10287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66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CD Biopsy Microarray: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Expression downstream of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Type 1		     Type2		           Type3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91400" y="4572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“X”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614140" y="6481011"/>
            <a:ext cx="25298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3"/>
              </a:rPr>
              <a:t>http://www.jbc.org/content/281/4/2380.full</a:t>
            </a:r>
            <a:endParaRPr lang="en-US" sz="1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87741" y="2743200"/>
            <a:ext cx="5246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58257" y="5181600"/>
            <a:ext cx="5246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24971"/>
            <a:ext cx="1095375" cy="44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55800" y="353235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Region of interest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42540" y="353598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Region of interest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97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affected “X” genes and their pathways</a:t>
            </a:r>
          </a:p>
          <a:p>
            <a:r>
              <a:rPr lang="en-US" dirty="0" smtClean="0"/>
              <a:t>More Microarray investigation</a:t>
            </a:r>
          </a:p>
          <a:p>
            <a:r>
              <a:rPr lang="en-US" dirty="0" smtClean="0"/>
              <a:t>More TAP</a:t>
            </a:r>
          </a:p>
          <a:p>
            <a:r>
              <a:rPr lang="en-US" dirty="0" smtClean="0"/>
              <a:t>GWAS</a:t>
            </a:r>
          </a:p>
          <a:p>
            <a:r>
              <a:rPr lang="en-US" dirty="0" smtClean="0"/>
              <a:t>Microbiome research</a:t>
            </a:r>
          </a:p>
          <a:p>
            <a:pPr lvl="1"/>
            <a:r>
              <a:rPr lang="en-US" dirty="0" smtClean="0"/>
              <a:t>Fecal transplant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7528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99" y="1548161"/>
            <a:ext cx="4967701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at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161"/>
            <a:ext cx="4419600" cy="4754563"/>
          </a:xfrm>
        </p:spPr>
        <p:txBody>
          <a:bodyPr/>
          <a:lstStyle/>
          <a:p>
            <a:r>
              <a:rPr lang="en-US" dirty="0" smtClean="0"/>
              <a:t>European Descent</a:t>
            </a:r>
          </a:p>
          <a:p>
            <a:r>
              <a:rPr lang="en-US" dirty="0" smtClean="0"/>
              <a:t>Industrialized areas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0" y="645868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hlinkClick r:id="rId3"/>
              </a:rPr>
              <a:t>http://www.mayoclinic.com/health/crohns-disease/ds00104/dsection=risk-factors</a:t>
            </a:r>
            <a:endParaRPr lang="en-US" sz="10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8800"/>
            <a:ext cx="3871499" cy="281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8100" y="638173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5"/>
              </a:rPr>
              <a:t>http://www.huffingtonpost.com/2011/08/01/celebs-crohns_n_913641.html#s318538&amp;title=Dwight_D_Eisenhower</a:t>
            </a:r>
            <a:endParaRPr lang="en-US" sz="10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96" y="4178300"/>
            <a:ext cx="3321408" cy="201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"CCFA.org: About Crohn's Disease." </a:t>
            </a:r>
            <a:r>
              <a:rPr lang="en-US" i="1" dirty="0"/>
              <a:t>CCFA.org: Home</a:t>
            </a:r>
            <a:r>
              <a:rPr lang="en-US" dirty="0"/>
              <a:t>. Web. &lt;http://www.ccfa.org/info/about/crohns</a:t>
            </a:r>
            <a:r>
              <a:rPr lang="en-US" dirty="0" smtClean="0"/>
              <a:t>&gt;.</a:t>
            </a:r>
          </a:p>
          <a:p>
            <a:r>
              <a:rPr lang="en-US" dirty="0" smtClean="0"/>
              <a:t>Chiodini</a:t>
            </a:r>
            <a:r>
              <a:rPr lang="en-US" dirty="0"/>
              <a:t>, RJ. "Crohn's Disease and the Mycobacterioses: A Review and Comparison of Two Disease Entitie." </a:t>
            </a:r>
            <a:r>
              <a:rPr lang="en-US" i="1" dirty="0"/>
              <a:t>Ameican Society for Microbiology</a:t>
            </a:r>
            <a:r>
              <a:rPr lang="en-US" dirty="0"/>
              <a:t> 2 (1989): 90-117. Print. </a:t>
            </a:r>
            <a:endParaRPr lang="en-US" dirty="0" smtClean="0"/>
          </a:p>
          <a:p>
            <a:r>
              <a:rPr lang="en-US" dirty="0"/>
              <a:t>"Crohn's Disease - Causes, Symptoms &amp; Treatment." </a:t>
            </a:r>
            <a:r>
              <a:rPr lang="en-US" i="1" dirty="0"/>
              <a:t>EMedicineHealth.com</a:t>
            </a:r>
            <a:r>
              <a:rPr lang="en-US" dirty="0"/>
              <a:t>. Web.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www.emedicinehealth.com/crohn_disease/article_em.htm</a:t>
            </a:r>
            <a:endParaRPr lang="en-US" dirty="0" smtClean="0"/>
          </a:p>
          <a:p>
            <a:r>
              <a:rPr lang="en-US" dirty="0"/>
              <a:t>"Crohn's Disease Symptoms." </a:t>
            </a:r>
            <a:r>
              <a:rPr lang="en-US" i="1" dirty="0"/>
              <a:t>Tree</a:t>
            </a:r>
            <a:r>
              <a:rPr lang="en-US" dirty="0"/>
              <a:t>. Web.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www.tree.com/health/crohns-disease-symptoms.aspx</a:t>
            </a:r>
            <a:endParaRPr lang="en-US" dirty="0" smtClean="0"/>
          </a:p>
          <a:p>
            <a:r>
              <a:rPr lang="en-US" dirty="0"/>
              <a:t> Staff, Mayo Clinic. "Crohn's Disease: Causes - MayoClinic.com." </a:t>
            </a:r>
            <a:r>
              <a:rPr lang="en-US" i="1" dirty="0"/>
              <a:t>Mayo Clinic</a:t>
            </a:r>
            <a:r>
              <a:rPr lang="en-US" dirty="0"/>
              <a:t>. Web. &lt;http://www.mayoclinic.com/health/crohns-disease/DS00104/DSECTION=causes</a:t>
            </a:r>
            <a:r>
              <a:rPr lang="en-US" dirty="0" smtClean="0"/>
              <a:t>&gt;.</a:t>
            </a:r>
          </a:p>
          <a:p>
            <a:r>
              <a:rPr lang="en-US" dirty="0"/>
              <a:t>Vignal, Cecile, Elisabeth Singer, Laurent Peyrin-Biroulet, Pierre Desreumaux, and Mathias Chamaillard. "How NOD2 Mutations Predispose to Crohn's Disease?" </a:t>
            </a:r>
            <a:r>
              <a:rPr lang="en-US" i="1" dirty="0"/>
              <a:t>Microbes and Infection</a:t>
            </a:r>
            <a:r>
              <a:rPr lang="en-US" dirty="0"/>
              <a:t> 9.5 (2007): 658-63. Print. </a:t>
            </a:r>
            <a:endParaRPr lang="en-US" dirty="0" smtClean="0"/>
          </a:p>
          <a:p>
            <a:r>
              <a:rPr lang="en-US" dirty="0"/>
              <a:t>Yazdanyar, Shiva, Maren Weischer, and Borge G. Nordestgaard. "Genotyping for NOD2 Genetic Variants and Crohn Disease: A Metaanalysis." </a:t>
            </a:r>
            <a:r>
              <a:rPr lang="en-US" i="1" dirty="0"/>
              <a:t>Clinical Chemistry</a:t>
            </a:r>
            <a:r>
              <a:rPr lang="en-US" dirty="0"/>
              <a:t> 55.11 (2009): 1950-957. Print.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0" y="228600"/>
            <a:ext cx="9165770" cy="625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8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CD?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factors </a:t>
            </a:r>
          </a:p>
          <a:p>
            <a:pPr lvl="1"/>
            <a:r>
              <a:rPr lang="en-US" dirty="0" smtClean="0"/>
              <a:t>microbiome</a:t>
            </a:r>
          </a:p>
          <a:p>
            <a:pPr lvl="1"/>
            <a:r>
              <a:rPr lang="en-US" dirty="0" smtClean="0"/>
              <a:t>“let them eat dirt”</a:t>
            </a:r>
          </a:p>
          <a:p>
            <a:r>
              <a:rPr lang="en-US" dirty="0" smtClean="0"/>
              <a:t>Genetics</a:t>
            </a:r>
          </a:p>
          <a:p>
            <a:pPr lvl="1"/>
            <a:r>
              <a:rPr lang="en-US" dirty="0" smtClean="0"/>
              <a:t>MZ Twin studies </a:t>
            </a:r>
          </a:p>
          <a:p>
            <a:pPr lvl="2"/>
            <a:r>
              <a:rPr lang="en-US" dirty="0" smtClean="0"/>
              <a:t>56% genetic</a:t>
            </a:r>
          </a:p>
          <a:p>
            <a:pPr lvl="1"/>
            <a:r>
              <a:rPr lang="en-US" dirty="0" smtClean="0"/>
              <a:t>Complex Disease</a:t>
            </a:r>
          </a:p>
          <a:p>
            <a:pPr lvl="2"/>
            <a:r>
              <a:rPr lang="en-US" dirty="0" smtClean="0"/>
              <a:t>71 variants=30% of heritability </a:t>
            </a:r>
          </a:p>
          <a:p>
            <a:pPr lvl="3"/>
            <a:r>
              <a:rPr lang="en-US" dirty="0" smtClean="0"/>
              <a:t>3 strongest in NOD2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05200" y="6488668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000" u="sng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://mbe.oxfordjournals.org/content/early/2012/03/05/molbev.mss006.full.pdf+html</a:t>
            </a:r>
            <a:r>
              <a:rPr lang="en-US" sz="1000" u="sng" dirty="0">
                <a:solidFill>
                  <a:prstClr val="black"/>
                </a:solidFill>
              </a:rPr>
              <a:t>)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81" y="1600200"/>
            <a:ext cx="4068170" cy="337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63323"/>
            <a:ext cx="512262" cy="16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63654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6"/>
              </a:rPr>
              <a:t>http://www.harpyness.com/2011/02/04/om-nom-nom-moar-bugs/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05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1150" y="666250"/>
            <a:ext cx="3124200" cy="20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is NOD2?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444" y="1311189"/>
            <a:ext cx="66675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Nucleotide-binding oligomerization domain-containing protein 2</a:t>
            </a:r>
          </a:p>
          <a:p>
            <a:r>
              <a:rPr lang="en-US" sz="2800" dirty="0" smtClean="0"/>
              <a:t>Intestinal macrophages and epithelial cells</a:t>
            </a:r>
          </a:p>
          <a:p>
            <a:r>
              <a:rPr lang="en-US" sz="2800" dirty="0" smtClean="0"/>
              <a:t>Immune response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63676"/>
            <a:ext cx="2024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http://ghr.nlm.nih.gov/gene/NOD2</a:t>
            </a:r>
            <a:endParaRPr lang="en-US" sz="1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1221" y="6440566"/>
            <a:ext cx="44381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hlinkClick r:id="rId4"/>
              </a:rPr>
              <a:t>http://www.sciencedirect.com/science/article/pii/S0016508503006619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0" y="3355168"/>
            <a:ext cx="2667000" cy="26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02937"/>
            <a:ext cx="2571204" cy="25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21" y="2682874"/>
            <a:ext cx="2421832" cy="369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26621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8"/>
              </a:rPr>
              <a:t>http://www.nature.com/nri/journal/v3/n9/fig_tab/nri1180_F5.html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51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NOD2 Domains</a:t>
            </a:r>
            <a:endParaRPr lang="en-US" dirty="0"/>
          </a:p>
        </p:txBody>
      </p:sp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652412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http://smart.embl-heidelberg.de/smart/show_motifs.pl</a:t>
            </a:r>
            <a:endParaRPr lang="en-US" sz="1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3505200"/>
            <a:ext cx="8229600" cy="4525963"/>
          </a:xfrm>
        </p:spPr>
        <p:txBody>
          <a:bodyPr/>
          <a:lstStyle/>
          <a:p>
            <a:r>
              <a:rPr lang="en-US" dirty="0" smtClean="0"/>
              <a:t>2 CARD domains</a:t>
            </a:r>
          </a:p>
          <a:p>
            <a:r>
              <a:rPr lang="en-US" dirty="0" smtClean="0"/>
              <a:t>1 NACHT(NOD) domain</a:t>
            </a:r>
          </a:p>
          <a:p>
            <a:r>
              <a:rPr lang="en-US" dirty="0" smtClean="0"/>
              <a:t>Leucine Rich repeats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1" y="342736"/>
            <a:ext cx="1933661" cy="99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MDP</a:t>
            </a:r>
            <a:r>
              <a:rPr lang="en-US" dirty="0" smtClean="0"/>
              <a:t>   induced oligomerization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7" y="1338738"/>
            <a:ext cx="1352550" cy="36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4" y="1630556"/>
            <a:ext cx="1752600" cy="304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49" y="1806100"/>
            <a:ext cx="2047875" cy="407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651543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7"/>
              </a:rPr>
              <a:t>http://www.sciencedirect.com/science/article/pii/S1286457904000796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3033" y="3062667"/>
            <a:ext cx="550370" cy="90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06610" y="6513036"/>
            <a:ext cx="16802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8"/>
              </a:rPr>
              <a:t>http://jmol.sourceforge.net/</a:t>
            </a:r>
            <a:endParaRPr lang="en-US" sz="1000" dirty="0"/>
          </a:p>
        </p:txBody>
      </p:sp>
      <p:sp>
        <p:nvSpPr>
          <p:cNvPr id="25" name="Striped Right Arrow 24"/>
          <p:cNvSpPr/>
          <p:nvPr/>
        </p:nvSpPr>
        <p:spPr>
          <a:xfrm>
            <a:off x="5608400" y="3541180"/>
            <a:ext cx="1019577" cy="607140"/>
          </a:xfrm>
          <a:prstGeom prst="stripedRight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721" y="1490752"/>
            <a:ext cx="128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LRR Domain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984492" y="4648200"/>
            <a:ext cx="128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NACHT Domain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05577" y="1702088"/>
            <a:ext cx="246567" cy="35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124505" y="4572001"/>
            <a:ext cx="343095" cy="214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triped Right Arrow 33"/>
          <p:cNvSpPr/>
          <p:nvPr/>
        </p:nvSpPr>
        <p:spPr>
          <a:xfrm>
            <a:off x="2632867" y="3586552"/>
            <a:ext cx="1019577" cy="607140"/>
          </a:xfrm>
          <a:prstGeom prst="stripedRight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0612" y="5652568"/>
            <a:ext cx="287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Inactive</a:t>
            </a:r>
            <a:endParaRPr lang="en-US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69490" y="5742536"/>
            <a:ext cx="261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Active</a:t>
            </a:r>
            <a:endParaRPr lang="en-US" sz="3600" b="1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1" y="2979476"/>
            <a:ext cx="675355" cy="34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06" y="1633944"/>
            <a:ext cx="675355" cy="34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91" y="1758729"/>
            <a:ext cx="675355" cy="34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55" y="1806100"/>
            <a:ext cx="675355" cy="34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23" y="1633944"/>
            <a:ext cx="675355" cy="34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4427"/>
            <a:ext cx="9144000" cy="46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201334"/>
            <a:ext cx="1752600" cy="114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://media.idownloadblog.com/wp-content/uploads/2012/01/alarm-clock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22" y="0"/>
            <a:ext cx="198144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Alarm System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701" y="646519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hlinkClick r:id="rId6"/>
              </a:rPr>
              <a:t>http://www.kegg.jp/kegg-bin/show_pathway?ko04621+K10165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724400" y="638825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hlinkClick r:id="rId7"/>
              </a:rPr>
              <a:t>http://www.idownloadblog.com/2012/01/02/is-your-iphone-alarm-clock-not-working-heres-how-to-fix-it/</a:t>
            </a:r>
            <a:endParaRPr lang="en-US" sz="1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872348"/>
            <a:ext cx="990600" cy="10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376" y="2514600"/>
            <a:ext cx="990600" cy="10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926" y="844177"/>
            <a:ext cx="1638300" cy="167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4" y="1174376"/>
            <a:ext cx="990600" cy="10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NOD2 and 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NOD2 variants</a:t>
            </a:r>
          </a:p>
          <a:p>
            <a:pPr lvl="1"/>
            <a:r>
              <a:rPr lang="en-US" dirty="0" smtClean="0"/>
              <a:t>SNP8(702 R</a:t>
            </a:r>
            <a:r>
              <a:rPr lang="en-US" dirty="0" smtClean="0">
                <a:sym typeface="Wingdings" pitchFamily="2" charset="2"/>
              </a:rPr>
              <a:t>W)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SNP12 (908 GR)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SNP13 (1007 fs)</a:t>
            </a:r>
          </a:p>
          <a:p>
            <a:pPr lvl="1"/>
            <a:endParaRPr lang="en-US" dirty="0"/>
          </a:p>
        </p:txBody>
      </p:sp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1750"/>
            <a:ext cx="8153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7850" y="5645408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59055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2750" y="6196489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SNP12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6019800" y="4972050"/>
            <a:ext cx="114300" cy="666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7915275" y="5257800"/>
            <a:ext cx="1143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7143750" y="5295900"/>
            <a:ext cx="114300" cy="9085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" y="652137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http://smart.embl-heidelberg.de/smart/show_motifs.pl</a:t>
            </a:r>
            <a:endParaRPr lang="en-US" sz="1000" dirty="0"/>
          </a:p>
        </p:txBody>
      </p:sp>
      <p:sp>
        <p:nvSpPr>
          <p:cNvPr id="11" name="Oval 10"/>
          <p:cNvSpPr/>
          <p:nvPr/>
        </p:nvSpPr>
        <p:spPr>
          <a:xfrm>
            <a:off x="5460206" y="3841750"/>
            <a:ext cx="3595688" cy="267962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933</Words>
  <Application>Microsoft Office PowerPoint</Application>
  <PresentationFormat>On-screen Show (4:3)</PresentationFormat>
  <Paragraphs>282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NOD2 and Crohn’s Disease</vt:lpstr>
      <vt:lpstr>What is Crohn’s Disease(CD)?</vt:lpstr>
      <vt:lpstr>Who is at risk?</vt:lpstr>
      <vt:lpstr>What causes CD?</vt:lpstr>
      <vt:lpstr>But what is NOD2?</vt:lpstr>
      <vt:lpstr>NOD2 Domains</vt:lpstr>
      <vt:lpstr>MDP   induced oligomerization</vt:lpstr>
      <vt:lpstr>Bacteria Alarm System</vt:lpstr>
      <vt:lpstr>NOD2 and CD</vt:lpstr>
      <vt:lpstr>What goes wrong?</vt:lpstr>
      <vt:lpstr>Why Inflammation?</vt:lpstr>
      <vt:lpstr>Why add to the controversy?</vt:lpstr>
      <vt:lpstr>String Analysis</vt:lpstr>
      <vt:lpstr>NLRP1(aka NALP1)</vt:lpstr>
      <vt:lpstr>NLRC4(aka CLAN)</vt:lpstr>
      <vt:lpstr>Common Domains</vt:lpstr>
      <vt:lpstr>Main Hypothesis</vt:lpstr>
      <vt:lpstr>Experiment</vt:lpstr>
      <vt:lpstr>1. Potential NOD2 partners</vt:lpstr>
      <vt:lpstr>Proteins identified via BLAST</vt:lpstr>
      <vt:lpstr>Experiment</vt:lpstr>
      <vt:lpstr>Model organism?</vt:lpstr>
      <vt:lpstr>NCM460 cell line Model</vt:lpstr>
      <vt:lpstr>Check expression</vt:lpstr>
      <vt:lpstr>Experiment</vt:lpstr>
      <vt:lpstr>TAP/MS Results</vt:lpstr>
      <vt:lpstr>CD Biopsy Microarray:  Expression downstream of        </vt:lpstr>
      <vt:lpstr>Future Directions</vt:lpstr>
      <vt:lpstr>Questions?</vt:lpstr>
      <vt:lpstr>References</vt:lpstr>
      <vt:lpstr>PowerPoint Presentation</vt:lpstr>
    </vt:vector>
  </TitlesOfParts>
  <Company>DoIT 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InfolabUser</cp:lastModifiedBy>
  <cp:revision>109</cp:revision>
  <dcterms:created xsi:type="dcterms:W3CDTF">2012-05-06T18:02:43Z</dcterms:created>
  <dcterms:modified xsi:type="dcterms:W3CDTF">2012-05-22T06:01:25Z</dcterms:modified>
</cp:coreProperties>
</file>